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441" r:id="rId57"/>
    <p:sldId id="293" r:id="rId58"/>
    <p:sldId id="294" r:id="rId59"/>
    <p:sldId id="295" r:id="rId60"/>
    <p:sldId id="298" r:id="rId61"/>
    <p:sldId id="299" r:id="rId62"/>
    <p:sldId id="300" r:id="rId63"/>
    <p:sldId id="301" r:id="rId64"/>
    <p:sldId id="302" r:id="rId65"/>
    <p:sldId id="304" r:id="rId66"/>
    <p:sldId id="305" r:id="rId67"/>
    <p:sldId id="439" r:id="rId68"/>
    <p:sldId id="333" r:id="rId69"/>
    <p:sldId id="306" r:id="rId70"/>
    <p:sldId id="307" r:id="rId71"/>
    <p:sldId id="308" r:id="rId72"/>
    <p:sldId id="309" r:id="rId73"/>
    <p:sldId id="310" r:id="rId74"/>
    <p:sldId id="313" r:id="rId75"/>
    <p:sldId id="314" r:id="rId76"/>
    <p:sldId id="315" r:id="rId77"/>
    <p:sldId id="316" r:id="rId78"/>
    <p:sldId id="317" r:id="rId79"/>
    <p:sldId id="318" r:id="rId80"/>
    <p:sldId id="319" r:id="rId81"/>
    <p:sldId id="320" r:id="rId82"/>
    <p:sldId id="321" r:id="rId83"/>
    <p:sldId id="323" r:id="rId84"/>
    <p:sldId id="324" r:id="rId85"/>
    <p:sldId id="325" r:id="rId86"/>
    <p:sldId id="326" r:id="rId87"/>
    <p:sldId id="327" r:id="rId88"/>
    <p:sldId id="328" r:id="rId89"/>
    <p:sldId id="329" r:id="rId90"/>
    <p:sldId id="330" r:id="rId91"/>
    <p:sldId id="331" r:id="rId92"/>
    <p:sldId id="440" r:id="rId93"/>
    <p:sldId id="332" r:id="rId94"/>
    <p:sldId id="334" r:id="rId9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441"/>
            <p14:sldId id="293"/>
            <p14:sldId id="294"/>
            <p14:sldId id="295"/>
            <p14:sldId id="298"/>
            <p14:sldId id="299"/>
            <p14:sldId id="300"/>
            <p14:sldId id="301"/>
            <p14:sldId id="302"/>
            <p14:sldId id="304"/>
            <p14:sldId id="305"/>
            <p14:sldId id="439"/>
            <p14:sldId id="333"/>
            <p14:sldId id="306"/>
            <p14:sldId id="307"/>
            <p14:sldId id="308"/>
            <p14:sldId id="309"/>
            <p14:sldId id="310"/>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4787" autoAdjust="0"/>
  </p:normalViewPr>
  <p:slideViewPr>
    <p:cSldViewPr snapToGrid="0">
      <p:cViewPr varScale="1">
        <p:scale>
          <a:sx n="98" d="100"/>
          <a:sy n="98" d="100"/>
        </p:scale>
        <p:origin x="11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Garantir a estratégia de negócio com soluções de TI</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Estratégias de TI, mapas de capacidade, estratégias de integração, análise </a:t>
          </a:r>
          <a:r>
            <a:rPr lang="pt-BR" sz="1400" kern="1200" dirty="0" err="1" smtClean="0"/>
            <a:t>as-is</a:t>
          </a:r>
          <a:r>
            <a:rPr lang="pt-BR" sz="1400" kern="1200" dirty="0" smtClean="0"/>
            <a:t>/</a:t>
          </a:r>
          <a:r>
            <a:rPr lang="pt-BR" sz="1400" kern="1200" dirty="0" err="1" smtClean="0"/>
            <a:t>to</a:t>
          </a:r>
          <a:r>
            <a:rPr lang="pt-BR" sz="1400" kern="1200" dirty="0" smtClean="0"/>
            <a:t> </a:t>
          </a:r>
          <a:r>
            <a:rPr lang="pt-BR" sz="1400" kern="1200" dirty="0" err="1" smtClean="0"/>
            <a:t>be</a:t>
          </a:r>
          <a:r>
            <a:rPr lang="pt-BR" sz="1400" kern="1200" dirty="0" smtClean="0"/>
            <a:t>, análise de </a:t>
          </a:r>
          <a:r>
            <a:rPr lang="pt-BR" sz="1400" i="1" kern="1200" dirty="0" smtClean="0"/>
            <a:t>gap</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Alinhamento entre TI 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25588"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Modelagem de negócio da organização entendendo os processo atuais e sugerindo melhorias</a:t>
          </a:r>
          <a:endParaRPr lang="pt-BR" sz="1400" kern="1200" dirty="0"/>
        </a:p>
      </dsp:txBody>
      <dsp:txXfrm rot="-5400000">
        <a:off x="1875255" y="184099"/>
        <a:ext cx="3297271" cy="945456"/>
      </dsp:txXfrm>
    </dsp:sp>
    <dsp:sp modelId="{9C5BA147-DF3D-4550-9350-2464E24D2CFD}">
      <dsp:nvSpPr>
        <dsp:cNvPr id="0" name=""/>
        <dsp:cNvSpPr/>
      </dsp:nvSpPr>
      <dsp:spPr>
        <a:xfrm>
          <a:off x="0" y="30168"/>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94102"/>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Mapa de processos, casos de uso e modelos informacionais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Entender o funcionamento da organização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Projeto de soluções de TI baseado nos requisitos de negócio, utilizando as capacidades de TI existentes na organização</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Diagrama de aplicações, mapas de sistemas, interfaces de serviços, interfaces de serviços técnicos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Suportar a estratégia de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Projetar sistemas utilizando práticas de arquitetura e engenharia de software</a:t>
          </a:r>
          <a:endParaRPr lang="pt-BR" sz="15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Frameworks, Diagramas, Padrões de Projeto	</a:t>
          </a:r>
          <a:endParaRPr lang="pt-BR" sz="15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Qualidade, </a:t>
          </a:r>
          <a:r>
            <a:rPr lang="pt-BR" sz="1500" kern="1200" dirty="0" err="1" smtClean="0"/>
            <a:t>Flexibilidade,Desempenho</a:t>
          </a:r>
          <a:r>
            <a:rPr lang="pt-BR" sz="1500" kern="1200" dirty="0" smtClean="0"/>
            <a:t>, Reuso, Usabilidade e Facilidade de testes</a:t>
          </a:r>
          <a:endParaRPr lang="pt-BR" sz="15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8F7C6-FC5D-4C33-87EC-A684B6BF32DD}">
      <dsp:nvSpPr>
        <dsp:cNvPr id="0" name=""/>
        <dsp:cNvSpPr/>
      </dsp:nvSpPr>
      <dsp:spPr>
        <a:xfrm>
          <a:off x="1457020" y="616508"/>
          <a:ext cx="4114434" cy="4114434"/>
        </a:xfrm>
        <a:prstGeom prst="blockArc">
          <a:avLst>
            <a:gd name="adj1" fmla="val 10800000"/>
            <a:gd name="adj2" fmla="val 16200000"/>
            <a:gd name="adj3" fmla="val 4641"/>
          </a:avLst>
        </a:prstGeom>
        <a:solidFill>
          <a:schemeClr val="accent1">
            <a:shade val="90000"/>
            <a:hueOff val="271295"/>
            <a:satOff val="-626"/>
            <a:lumOff val="19871"/>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733A01-0B51-45B5-978E-9F98ED4B600F}">
      <dsp:nvSpPr>
        <dsp:cNvPr id="0" name=""/>
        <dsp:cNvSpPr/>
      </dsp:nvSpPr>
      <dsp:spPr>
        <a:xfrm>
          <a:off x="1457020" y="616508"/>
          <a:ext cx="4114434" cy="4114434"/>
        </a:xfrm>
        <a:prstGeom prst="blockArc">
          <a:avLst>
            <a:gd name="adj1" fmla="val 5400000"/>
            <a:gd name="adj2" fmla="val 10800000"/>
            <a:gd name="adj3" fmla="val 4641"/>
          </a:avLst>
        </a:prstGeom>
        <a:solidFill>
          <a:schemeClr val="accent1">
            <a:shade val="90000"/>
            <a:hueOff val="180863"/>
            <a:satOff val="-417"/>
            <a:lumOff val="1324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35F833E-041D-4CFA-A478-429CB4E7A130}">
      <dsp:nvSpPr>
        <dsp:cNvPr id="0" name=""/>
        <dsp:cNvSpPr/>
      </dsp:nvSpPr>
      <dsp:spPr>
        <a:xfrm>
          <a:off x="1457020" y="616508"/>
          <a:ext cx="4114434" cy="4114434"/>
        </a:xfrm>
        <a:prstGeom prst="blockArc">
          <a:avLst>
            <a:gd name="adj1" fmla="val 0"/>
            <a:gd name="adj2" fmla="val 5400000"/>
            <a:gd name="adj3" fmla="val 4641"/>
          </a:avLst>
        </a:prstGeom>
        <a:solidFill>
          <a:schemeClr val="accent1">
            <a:shade val="90000"/>
            <a:hueOff val="90432"/>
            <a:satOff val="-209"/>
            <a:lumOff val="6624"/>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7DA487B2-B73B-4C3F-A102-F8049A05B49A}">
      <dsp:nvSpPr>
        <dsp:cNvPr id="0" name=""/>
        <dsp:cNvSpPr/>
      </dsp:nvSpPr>
      <dsp:spPr>
        <a:xfrm>
          <a:off x="1457020" y="616508"/>
          <a:ext cx="4114434" cy="4114434"/>
        </a:xfrm>
        <a:prstGeom prst="blockArc">
          <a:avLst>
            <a:gd name="adj1" fmla="val 16200000"/>
            <a:gd name="adj2" fmla="val 0"/>
            <a:gd name="adj3" fmla="val 4641"/>
          </a:avLst>
        </a:prstGeom>
        <a:solidFill>
          <a:schemeClr val="accent1">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2ADBE5E-DABC-47C4-87BB-F9FAB08942E5}">
      <dsp:nvSpPr>
        <dsp:cNvPr id="0" name=""/>
        <dsp:cNvSpPr/>
      </dsp:nvSpPr>
      <dsp:spPr>
        <a:xfrm>
          <a:off x="2551166" y="1726528"/>
          <a:ext cx="1894393" cy="1894393"/>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pt-BR" sz="2000" kern="1200" dirty="0" smtClean="0"/>
            <a:t>Princípios de projetos orientados a objeto</a:t>
          </a:r>
          <a:endParaRPr lang="pt-BR" sz="2000" kern="1200" dirty="0"/>
        </a:p>
      </dsp:txBody>
      <dsp:txXfrm>
        <a:off x="2828593" y="2003955"/>
        <a:ext cx="1339539" cy="1339539"/>
      </dsp:txXfrm>
    </dsp:sp>
    <dsp:sp modelId="{164E05C5-94B7-415E-8A77-314DABE6BBE9}">
      <dsp:nvSpPr>
        <dsp:cNvPr id="0" name=""/>
        <dsp:cNvSpPr/>
      </dsp:nvSpPr>
      <dsp:spPr>
        <a:xfrm>
          <a:off x="2851200" y="1208"/>
          <a:ext cx="1326075" cy="1326075"/>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benefícios da OO</a:t>
          </a:r>
          <a:endParaRPr lang="pt-BR" sz="1200" kern="1200" dirty="0"/>
        </a:p>
      </dsp:txBody>
      <dsp:txXfrm>
        <a:off x="3045399" y="195407"/>
        <a:ext cx="937677" cy="937677"/>
      </dsp:txXfrm>
    </dsp:sp>
    <dsp:sp modelId="{BDFC8CA6-785C-417B-B00C-E439B7098781}">
      <dsp:nvSpPr>
        <dsp:cNvPr id="0" name=""/>
        <dsp:cNvSpPr/>
      </dsp:nvSpPr>
      <dsp:spPr>
        <a:xfrm>
          <a:off x="4860678" y="2010687"/>
          <a:ext cx="1326075" cy="1326075"/>
        </a:xfrm>
        <a:prstGeom prst="ellipse">
          <a:avLst/>
        </a:prstGeom>
        <a:solidFill>
          <a:schemeClr val="accent1">
            <a:shade val="80000"/>
            <a:hueOff val="90421"/>
            <a:satOff val="1725"/>
            <a:lumOff val="761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práticas</a:t>
          </a:r>
          <a:endParaRPr lang="pt-BR" sz="1200" kern="1200" dirty="0"/>
        </a:p>
      </dsp:txBody>
      <dsp:txXfrm>
        <a:off x="5054877" y="2204886"/>
        <a:ext cx="937677" cy="937677"/>
      </dsp:txXfrm>
    </dsp:sp>
    <dsp:sp modelId="{8A62BACA-85F7-4370-9BB8-B9D9CBE88E0D}">
      <dsp:nvSpPr>
        <dsp:cNvPr id="0" name=""/>
        <dsp:cNvSpPr/>
      </dsp:nvSpPr>
      <dsp:spPr>
        <a:xfrm>
          <a:off x="2851200" y="4020166"/>
          <a:ext cx="1326075" cy="1326075"/>
        </a:xfrm>
        <a:prstGeom prst="ellipse">
          <a:avLst/>
        </a:prstGeom>
        <a:solidFill>
          <a:schemeClr val="accent1">
            <a:shade val="80000"/>
            <a:hueOff val="180842"/>
            <a:satOff val="3450"/>
            <a:lumOff val="1523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Gestão de dependência</a:t>
          </a:r>
          <a:endParaRPr lang="pt-BR" sz="1200" kern="1200" dirty="0"/>
        </a:p>
      </dsp:txBody>
      <dsp:txXfrm>
        <a:off x="3045399" y="4214365"/>
        <a:ext cx="937677" cy="937677"/>
      </dsp:txXfrm>
    </dsp:sp>
    <dsp:sp modelId="{789BAB49-BAA0-45D7-BDAD-6D92CA5BD7B5}">
      <dsp:nvSpPr>
        <dsp:cNvPr id="0" name=""/>
        <dsp:cNvSpPr/>
      </dsp:nvSpPr>
      <dsp:spPr>
        <a:xfrm>
          <a:off x="841721" y="2010687"/>
          <a:ext cx="1326075" cy="1326075"/>
        </a:xfrm>
        <a:prstGeom prst="ellipse">
          <a:avLst/>
        </a:prstGeom>
        <a:solidFill>
          <a:schemeClr val="accent1">
            <a:shade val="80000"/>
            <a:hueOff val="271263"/>
            <a:satOff val="5175"/>
            <a:lumOff val="2285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Evitar a programação estrutura</a:t>
          </a:r>
          <a:endParaRPr lang="pt-BR" sz="1200" kern="1200" dirty="0"/>
        </a:p>
      </dsp:txBody>
      <dsp:txXfrm>
        <a:off x="1035920" y="2204886"/>
        <a:ext cx="937677" cy="9376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28/09/2014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28/09/2014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56</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57</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58</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59</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60</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61</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62</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63</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64</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65</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73</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74</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75</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76</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77</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78</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79</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80</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81</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82</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83</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84</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85</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86</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87</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88</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89</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90</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92</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93</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28/09/2014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28/09/2014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28/09/2014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28/09/2014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28/09/2014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28/09/2014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28/09/2014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28/09/2014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28/09/2014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28/09/2014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28/09/2014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28/09/2014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pt-BR" sz="4000" dirty="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21:45</a:t>
            </a:r>
          </a:p>
          <a:p>
            <a:pPr algn="ctr"/>
            <a:r>
              <a:rPr lang="pt-BR" sz="6600" b="1" dirty="0" smtClean="0">
                <a:solidFill>
                  <a:schemeClr val="tx1">
                    <a:lumMod val="95000"/>
                    <a:lumOff val="5000"/>
                  </a:schemeClr>
                </a:solidFill>
              </a:rPr>
              <a:t>22:00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123658"/>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 </a:t>
            </a:r>
            <a:r>
              <a:rPr lang="pt-BR" sz="2000" b="1" dirty="0">
                <a:solidFill>
                  <a:srgbClr val="0794CE"/>
                </a:solidFill>
                <a:latin typeface="+mn-lt"/>
                <a:cs typeface="+mn-cs"/>
              </a:rPr>
              <a:t>Agendamento</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 </a:t>
            </a:r>
            <a:r>
              <a:rPr lang="pt-BR" b="1" dirty="0" err="1" smtClean="0">
                <a:solidFill>
                  <a:srgbClr val="0794CE"/>
                </a:solidFill>
              </a:rPr>
              <a:t>PlanoDeSaude</a:t>
            </a:r>
            <a:endParaRPr lang="pt-BR" dirty="0" smtClean="0">
              <a:solidFill>
                <a:schemeClr val="bg1">
                  <a:lumMod val="50000"/>
                </a:schemeClr>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a:t>
            </a:r>
            <a:r>
              <a:rPr lang="pt-BR" dirty="0">
                <a:solidFill>
                  <a:schemeClr val="bg1">
                    <a:lumMod val="50000"/>
                  </a:schemeClr>
                </a:solidFill>
              </a:rPr>
              <a:t>classe </a:t>
            </a:r>
            <a:r>
              <a:rPr lang="pt-BR" b="1" dirty="0" err="1">
                <a:solidFill>
                  <a:srgbClr val="0794CE"/>
                </a:solidFill>
              </a:rPr>
              <a:t>ServicoDePagamentoVisa</a:t>
            </a:r>
            <a:endParaRPr lang="pt-BR" b="1" dirty="0">
              <a:solidFill>
                <a:srgbClr val="0794CE"/>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 </a:t>
            </a:r>
            <a:r>
              <a:rPr lang="pt-BR" sz="2000" b="1" dirty="0" err="1">
                <a:solidFill>
                  <a:srgbClr val="0794CE"/>
                </a:solidFill>
                <a:latin typeface="+mn-lt"/>
                <a:cs typeface="+mn-cs"/>
              </a:rPr>
              <a:t>IServicoDePagamento</a:t>
            </a:r>
            <a:endParaRPr lang="pt-BR" sz="2000" b="1" dirty="0">
              <a:solidFill>
                <a:srgbClr val="0794CE"/>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 </a:t>
            </a:r>
            <a:r>
              <a:rPr lang="pt-BR" b="1" dirty="0">
                <a:solidFill>
                  <a:srgbClr val="0794CE"/>
                </a:solidFill>
              </a:rPr>
              <a:t>Agendamento</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6845</Words>
  <Application>Microsoft Office PowerPoint</Application>
  <PresentationFormat>Widescreen</PresentationFormat>
  <Paragraphs>625</Paragraphs>
  <Slides>93</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Apresentação do PowerPoint</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2014-09-29T02:31:32Z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